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K Grotesk" charset="1" panose="000005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Italics" charset="1" panose="00000500000000000000"/>
      <p:regular r:id="rId16"/>
    </p:embeddedFont>
    <p:embeddedFont>
      <p:font typeface="HK Grotesk Bold Italics" charset="1" panose="00000800000000000000"/>
      <p:regular r:id="rId17"/>
    </p:embeddedFont>
    <p:embeddedFont>
      <p:font typeface="HK Grotesk Light" charset="1" panose="00000400000000000000"/>
      <p:regular r:id="rId18"/>
    </p:embeddedFont>
    <p:embeddedFont>
      <p:font typeface="HK Grotesk Light Italics" charset="1" panose="00000400000000000000"/>
      <p:regular r:id="rId19"/>
    </p:embeddedFont>
    <p:embeddedFont>
      <p:font typeface="HK Grotesk Medium" charset="1" panose="00000600000000000000"/>
      <p:regular r:id="rId20"/>
    </p:embeddedFont>
    <p:embeddedFont>
      <p:font typeface="HK Grotesk Medium Italics" charset="1" panose="00000600000000000000"/>
      <p:regular r:id="rId21"/>
    </p:embeddedFont>
    <p:embeddedFont>
      <p:font typeface="HK Grotesk Semi-Bold" charset="1" panose="00000700000000000000"/>
      <p:regular r:id="rId22"/>
    </p:embeddedFont>
    <p:embeddedFont>
      <p:font typeface="HK Grotesk Semi-Bold Italics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6.jpeg" Type="http://schemas.openxmlformats.org/officeDocument/2006/relationships/image"/><Relationship Id="rId4" Target="../media/image6.jpeg" Type="http://schemas.openxmlformats.org/officeDocument/2006/relationships/image"/><Relationship Id="rId5" Target="../media/image10.jpeg" Type="http://schemas.openxmlformats.org/officeDocument/2006/relationships/image"/><Relationship Id="rId6" Target="../media/image4.jpe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7.jpeg" Type="http://schemas.openxmlformats.org/officeDocument/2006/relationships/image"/><Relationship Id="rId4" Target="../media/image11.jpe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21877" cy="721877"/>
            <a:chOff x="0" y="0"/>
            <a:chExt cx="962502" cy="962502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364908"/>
            <a:ext cx="5773114" cy="243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68"/>
              </a:lnSpc>
              <a:spcBef>
                <a:spcPct val="0"/>
              </a:spcBef>
            </a:pPr>
            <a:r>
              <a:rPr lang="en-US" sz="6332">
                <a:solidFill>
                  <a:srgbClr val="191769"/>
                </a:solidFill>
                <a:latin typeface="HK Grotesk Bold"/>
              </a:rPr>
              <a:t>Ресурсы для нового сотрудника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70028" y="8232395"/>
            <a:ext cx="4115421" cy="2054605"/>
          </a:xfrm>
          <a:custGeom>
            <a:avLst/>
            <a:gdLst/>
            <a:ahLst/>
            <a:cxnLst/>
            <a:rect r="r" b="b" t="t" l="l"/>
            <a:pathLst>
              <a:path h="2054605" w="4115421">
                <a:moveTo>
                  <a:pt x="0" y="0"/>
                </a:moveTo>
                <a:lnTo>
                  <a:pt x="4115421" y="0"/>
                </a:lnTo>
                <a:lnTo>
                  <a:pt x="4115421" y="2054605"/>
                </a:lnTo>
                <a:lnTo>
                  <a:pt x="0" y="205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321" r="0" b="-146602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7985449" y="4123186"/>
            <a:ext cx="2057711" cy="2054605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9" id="9"/>
          <p:cNvSpPr/>
          <p:nvPr/>
        </p:nvSpPr>
        <p:spPr>
          <a:xfrm rot="0">
            <a:off x="5927738" y="6177791"/>
            <a:ext cx="2057711" cy="2054605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4158581" y="6177791"/>
            <a:ext cx="4115421" cy="4109209"/>
          </a:xfrm>
          <a:custGeom>
            <a:avLst/>
            <a:gdLst/>
            <a:ahLst/>
            <a:cxnLst/>
            <a:rect r="r" b="b" t="t" l="l"/>
            <a:pathLst>
              <a:path h="4109209" w="4115421">
                <a:moveTo>
                  <a:pt x="0" y="0"/>
                </a:moveTo>
                <a:lnTo>
                  <a:pt x="4115421" y="0"/>
                </a:lnTo>
                <a:lnTo>
                  <a:pt x="4115421" y="4109209"/>
                </a:lnTo>
                <a:lnTo>
                  <a:pt x="0" y="4109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994" r="0" b="-172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43160" y="4123186"/>
            <a:ext cx="4115421" cy="4109209"/>
          </a:xfrm>
          <a:custGeom>
            <a:avLst/>
            <a:gdLst/>
            <a:ahLst/>
            <a:cxnLst/>
            <a:rect r="r" b="b" t="t" l="l"/>
            <a:pathLst>
              <a:path h="4109209" w="4115421">
                <a:moveTo>
                  <a:pt x="0" y="0"/>
                </a:moveTo>
                <a:lnTo>
                  <a:pt x="4115421" y="0"/>
                </a:lnTo>
                <a:lnTo>
                  <a:pt x="4115421" y="4109209"/>
                </a:lnTo>
                <a:lnTo>
                  <a:pt x="0" y="410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3" r="0" b="-501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85449" y="8232395"/>
            <a:ext cx="4115421" cy="2054605"/>
          </a:xfrm>
          <a:custGeom>
            <a:avLst/>
            <a:gdLst/>
            <a:ahLst/>
            <a:cxnLst/>
            <a:rect r="r" b="b" t="t" l="l"/>
            <a:pathLst>
              <a:path h="2054605" w="4115421">
                <a:moveTo>
                  <a:pt x="0" y="0"/>
                </a:moveTo>
                <a:lnTo>
                  <a:pt x="4115421" y="0"/>
                </a:lnTo>
                <a:lnTo>
                  <a:pt x="4115421" y="2054605"/>
                </a:lnTo>
                <a:lnTo>
                  <a:pt x="0" y="2054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69" t="-18019" r="-9257" b="-4212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85449" y="6170802"/>
            <a:ext cx="2057711" cy="2054605"/>
          </a:xfrm>
          <a:custGeom>
            <a:avLst/>
            <a:gdLst/>
            <a:ahLst/>
            <a:cxnLst/>
            <a:rect r="r" b="b" t="t" l="l"/>
            <a:pathLst>
              <a:path h="2054605" w="2057711">
                <a:moveTo>
                  <a:pt x="0" y="0"/>
                </a:moveTo>
                <a:lnTo>
                  <a:pt x="2057711" y="0"/>
                </a:lnTo>
                <a:lnTo>
                  <a:pt x="2057711" y="2054605"/>
                </a:lnTo>
                <a:lnTo>
                  <a:pt x="0" y="205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3906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14158581" y="4123186"/>
            <a:ext cx="4115421" cy="2054605"/>
          </a:xfrm>
          <a:prstGeom prst="rect">
            <a:avLst/>
          </a:prstGeom>
          <a:solidFill>
            <a:srgbClr val="FDCBDF"/>
          </a:solidFill>
        </p:spPr>
      </p:sp>
      <p:sp>
        <p:nvSpPr>
          <p:cNvPr name="AutoShape 15" id="15"/>
          <p:cNvSpPr/>
          <p:nvPr/>
        </p:nvSpPr>
        <p:spPr>
          <a:xfrm rot="0">
            <a:off x="12100870" y="8232395"/>
            <a:ext cx="2057711" cy="2054605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10043160" y="2068582"/>
            <a:ext cx="4115421" cy="2054605"/>
          </a:xfrm>
          <a:custGeom>
            <a:avLst/>
            <a:gdLst/>
            <a:ahLst/>
            <a:cxnLst/>
            <a:rect r="r" b="b" t="t" l="l"/>
            <a:pathLst>
              <a:path h="2054605" w="4115421">
                <a:moveTo>
                  <a:pt x="0" y="0"/>
                </a:moveTo>
                <a:lnTo>
                  <a:pt x="4115421" y="0"/>
                </a:lnTo>
                <a:lnTo>
                  <a:pt x="4115421" y="2054604"/>
                </a:lnTo>
                <a:lnTo>
                  <a:pt x="0" y="2054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30" t="-51869" r="-12868" b="-26888"/>
            </a:stretch>
          </a:blipFill>
        </p:spPr>
      </p:sp>
      <p:sp>
        <p:nvSpPr>
          <p:cNvPr name="AutoShape 17" id="17"/>
          <p:cNvSpPr/>
          <p:nvPr/>
        </p:nvSpPr>
        <p:spPr>
          <a:xfrm rot="0">
            <a:off x="12100870" y="0"/>
            <a:ext cx="2057711" cy="2068582"/>
          </a:xfrm>
          <a:prstGeom prst="rect">
            <a:avLst/>
          </a:prstGeom>
          <a:solidFill>
            <a:srgbClr val="469BD8"/>
          </a:solidFill>
        </p:spPr>
      </p:sp>
      <p:sp>
        <p:nvSpPr>
          <p:cNvPr name="Freeform 18" id="18"/>
          <p:cNvSpPr/>
          <p:nvPr/>
        </p:nvSpPr>
        <p:spPr>
          <a:xfrm flipH="false" flipV="false" rot="0">
            <a:off x="14158581" y="0"/>
            <a:ext cx="4129419" cy="4123186"/>
          </a:xfrm>
          <a:custGeom>
            <a:avLst/>
            <a:gdLst/>
            <a:ahLst/>
            <a:cxnLst/>
            <a:rect r="r" b="b" t="t" l="l"/>
            <a:pathLst>
              <a:path h="4123186" w="4129419">
                <a:moveTo>
                  <a:pt x="0" y="0"/>
                </a:moveTo>
                <a:lnTo>
                  <a:pt x="4129419" y="0"/>
                </a:lnTo>
                <a:lnTo>
                  <a:pt x="4129419" y="4123186"/>
                </a:lnTo>
                <a:lnTo>
                  <a:pt x="0" y="4123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778" t="-22779" r="-15223" b="-73958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469B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7259300" cy="9258300"/>
          </a:xfrm>
          <a:prstGeom prst="rect">
            <a:avLst/>
          </a:prstGeom>
          <a:solidFill>
            <a:srgbClr val="FDCBD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031581" y="2088586"/>
            <a:ext cx="8812731" cy="199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1"/>
              </a:lnSpc>
            </a:pPr>
            <a:r>
              <a:rPr lang="en-US" sz="8324" spc="-208">
                <a:solidFill>
                  <a:srgbClr val="191769"/>
                </a:solidFill>
                <a:latin typeface="HK Grotesk Bold"/>
              </a:rPr>
              <a:t>Кодекс поведения сотрудников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62726" y="5378124"/>
            <a:ext cx="3396574" cy="3880176"/>
            <a:chOff x="0" y="0"/>
            <a:chExt cx="4528765" cy="5173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4528765" cy="137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6"/>
                </a:lnSpc>
                <a:spcBef>
                  <a:spcPct val="0"/>
                </a:spcBef>
              </a:pPr>
              <a:r>
                <a:rPr lang="en-US" sz="3600" spc="-89" u="sng">
                  <a:solidFill>
                    <a:srgbClr val="191769"/>
                  </a:solidFill>
                  <a:latin typeface="HK Grotesk Bold"/>
                </a:rPr>
                <a:t>Безопасность и защищенность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67996"/>
              <a:ext cx="4528765" cy="275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16"/>
                </a:lnSpc>
                <a:spcBef>
                  <a:spcPts val="1362"/>
                </a:spcBef>
              </a:pPr>
              <a:r>
                <a:rPr lang="en-US" sz="1252" u="none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14622" y="5378124"/>
            <a:ext cx="3396574" cy="3378753"/>
            <a:chOff x="0" y="0"/>
            <a:chExt cx="4528765" cy="450500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4528765" cy="702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6"/>
                </a:lnSpc>
                <a:spcBef>
                  <a:spcPct val="0"/>
                </a:spcBef>
              </a:pPr>
              <a:r>
                <a:rPr lang="en-US" sz="3600" spc="-89" u="sng">
                  <a:solidFill>
                    <a:srgbClr val="191769"/>
                  </a:solidFill>
                  <a:latin typeface="HK Grotesk Bold"/>
                </a:rPr>
                <a:t>Дресс-код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99432"/>
              <a:ext cx="4528765" cy="275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16"/>
                </a:lnSpc>
                <a:spcBef>
                  <a:spcPts val="1362"/>
                </a:spcBef>
              </a:pPr>
              <a:r>
                <a:rPr lang="en-US" sz="1252" u="none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766517" y="5378124"/>
            <a:ext cx="3396574" cy="3378753"/>
            <a:chOff x="0" y="0"/>
            <a:chExt cx="4528765" cy="450500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4528765" cy="702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96"/>
                </a:lnSpc>
                <a:spcBef>
                  <a:spcPct val="0"/>
                </a:spcBef>
              </a:pPr>
              <a:r>
                <a:rPr lang="en-US" sz="3600" spc="-89" u="sng">
                  <a:solidFill>
                    <a:srgbClr val="191769"/>
                  </a:solidFill>
                  <a:latin typeface="HK Grotesk Bold"/>
                </a:rPr>
                <a:t>Правила этики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99432"/>
              <a:ext cx="4528765" cy="275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16"/>
                </a:lnSpc>
                <a:spcBef>
                  <a:spcPts val="1362"/>
                </a:spcBef>
              </a:pPr>
              <a:r>
                <a:rPr lang="en-US" sz="1252" u="none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537423" y="1859986"/>
            <a:ext cx="721877" cy="721877"/>
            <a:chOff x="0" y="0"/>
            <a:chExt cx="962502" cy="962502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85900"/>
            <a:ext cx="16878300" cy="8801100"/>
          </a:xfrm>
          <a:prstGeom prst="rect">
            <a:avLst/>
          </a:prstGeom>
          <a:solidFill>
            <a:srgbClr val="62A25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3602104"/>
            <a:ext cx="10394150" cy="5099129"/>
            <a:chOff x="0" y="0"/>
            <a:chExt cx="13858866" cy="67988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76225"/>
              <a:ext cx="13858866" cy="3174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35"/>
                </a:lnSpc>
                <a:spcBef>
                  <a:spcPct val="0"/>
                </a:spcBef>
              </a:pPr>
              <a:r>
                <a:rPr lang="en-US" sz="9706" spc="-242" u="none">
                  <a:solidFill>
                    <a:srgbClr val="FFFFFF"/>
                  </a:solidFill>
                  <a:latin typeface="HK Grotesk Bold"/>
                </a:rPr>
                <a:t>Правила коммуникации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71360"/>
              <a:ext cx="13858866" cy="1468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7"/>
                </a:lnSpc>
                <a:spcBef>
                  <a:spcPts val="1655"/>
                </a:spcBef>
              </a:pPr>
              <a:r>
                <a:rPr lang="en-US" sz="1522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демонстрируются перед аудиторией. Они служат различным целям, что делает их мощным инструментом для убеждения и преподавания. Для создания потрясающей презентации лучше всего делать доводы более понятными.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05053"/>
              <a:ext cx="13858866" cy="648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5"/>
                </a:lnSpc>
                <a:spcBef>
                  <a:spcPct val="0"/>
                </a:spcBef>
              </a:pPr>
              <a:r>
                <a:rPr lang="en-US" sz="3284" spc="-82" u="sng">
                  <a:solidFill>
                    <a:srgbClr val="FFFFFF"/>
                  </a:solidFill>
                  <a:latin typeface="HK Grotesk Bold"/>
                </a:rPr>
                <a:t>Надлежащее использование устройств и оборудования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440054"/>
            <a:ext cx="549519" cy="690035"/>
          </a:xfrm>
          <a:custGeom>
            <a:avLst/>
            <a:gdLst/>
            <a:ahLst/>
            <a:cxnLst/>
            <a:rect r="r" b="b" t="t" l="l"/>
            <a:pathLst>
              <a:path h="690035" w="549519">
                <a:moveTo>
                  <a:pt x="0" y="0"/>
                </a:moveTo>
                <a:lnTo>
                  <a:pt x="549519" y="0"/>
                </a:lnTo>
                <a:lnTo>
                  <a:pt x="549519" y="690035"/>
                </a:lnTo>
                <a:lnTo>
                  <a:pt x="0" y="6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577830" y="4023668"/>
            <a:ext cx="2710170" cy="2749772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AutoShape 3" id="3"/>
          <p:cNvSpPr/>
          <p:nvPr/>
        </p:nvSpPr>
        <p:spPr>
          <a:xfrm rot="0">
            <a:off x="11104965" y="6778644"/>
            <a:ext cx="1762695" cy="3508356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867660" y="4023668"/>
            <a:ext cx="2710170" cy="6263332"/>
          </a:xfrm>
          <a:custGeom>
            <a:avLst/>
            <a:gdLst/>
            <a:ahLst/>
            <a:cxnLst/>
            <a:rect r="r" b="b" t="t" l="l"/>
            <a:pathLst>
              <a:path h="6263332" w="2710170">
                <a:moveTo>
                  <a:pt x="0" y="0"/>
                </a:moveTo>
                <a:lnTo>
                  <a:pt x="2710170" y="0"/>
                </a:lnTo>
                <a:lnTo>
                  <a:pt x="2710170" y="6263332"/>
                </a:lnTo>
                <a:lnTo>
                  <a:pt x="0" y="6263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57" t="0" r="-3308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77830" y="0"/>
            <a:ext cx="2710170" cy="4023668"/>
          </a:xfrm>
          <a:custGeom>
            <a:avLst/>
            <a:gdLst/>
            <a:ahLst/>
            <a:cxnLst/>
            <a:rect r="r" b="b" t="t" l="l"/>
            <a:pathLst>
              <a:path h="4023668" w="2710170">
                <a:moveTo>
                  <a:pt x="0" y="0"/>
                </a:moveTo>
                <a:lnTo>
                  <a:pt x="2710170" y="0"/>
                </a:lnTo>
                <a:lnTo>
                  <a:pt x="2710170" y="4023668"/>
                </a:lnTo>
                <a:lnTo>
                  <a:pt x="0" y="402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05" t="0" r="-16561" b="-230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77830" y="6778644"/>
            <a:ext cx="2710170" cy="3508356"/>
          </a:xfrm>
          <a:custGeom>
            <a:avLst/>
            <a:gdLst/>
            <a:ahLst/>
            <a:cxnLst/>
            <a:rect r="r" b="b" t="t" l="l"/>
            <a:pathLst>
              <a:path h="3508356" w="2710170">
                <a:moveTo>
                  <a:pt x="0" y="0"/>
                </a:moveTo>
                <a:lnTo>
                  <a:pt x="2710170" y="0"/>
                </a:lnTo>
                <a:lnTo>
                  <a:pt x="2710170" y="3508356"/>
                </a:lnTo>
                <a:lnTo>
                  <a:pt x="0" y="3508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815" t="-23224" r="-6715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96304" y="6773440"/>
            <a:ext cx="2616795" cy="3513560"/>
          </a:xfrm>
          <a:custGeom>
            <a:avLst/>
            <a:gdLst/>
            <a:ahLst/>
            <a:cxnLst/>
            <a:rect r="r" b="b" t="t" l="l"/>
            <a:pathLst>
              <a:path h="3513560" w="2616795">
                <a:moveTo>
                  <a:pt x="0" y="0"/>
                </a:moveTo>
                <a:lnTo>
                  <a:pt x="2616795" y="0"/>
                </a:lnTo>
                <a:lnTo>
                  <a:pt x="2616795" y="3513560"/>
                </a:lnTo>
                <a:lnTo>
                  <a:pt x="0" y="351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1" t="-22205" r="-76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96304" y="0"/>
            <a:ext cx="4371357" cy="6778644"/>
          </a:xfrm>
          <a:custGeom>
            <a:avLst/>
            <a:gdLst/>
            <a:ahLst/>
            <a:cxnLst/>
            <a:rect r="r" b="b" t="t" l="l"/>
            <a:pathLst>
              <a:path h="6778644" w="4371357">
                <a:moveTo>
                  <a:pt x="0" y="0"/>
                </a:moveTo>
                <a:lnTo>
                  <a:pt x="4371356" y="0"/>
                </a:lnTo>
                <a:lnTo>
                  <a:pt x="4371356" y="6778644"/>
                </a:lnTo>
                <a:lnTo>
                  <a:pt x="0" y="6778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731" t="0" r="-6087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67660" y="0"/>
            <a:ext cx="2710170" cy="4023668"/>
          </a:xfrm>
          <a:custGeom>
            <a:avLst/>
            <a:gdLst/>
            <a:ahLst/>
            <a:cxnLst/>
            <a:rect r="r" b="b" t="t" l="l"/>
            <a:pathLst>
              <a:path h="4023668" w="2710170">
                <a:moveTo>
                  <a:pt x="0" y="0"/>
                </a:moveTo>
                <a:lnTo>
                  <a:pt x="2710170" y="0"/>
                </a:lnTo>
                <a:lnTo>
                  <a:pt x="2710170" y="4023668"/>
                </a:lnTo>
                <a:lnTo>
                  <a:pt x="0" y="4023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196" t="-7965" r="-50755" b="-910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0461" y="1056266"/>
            <a:ext cx="6597073" cy="253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0"/>
              </a:lnSpc>
              <a:spcBef>
                <a:spcPct val="0"/>
              </a:spcBef>
            </a:pPr>
            <a:r>
              <a:rPr lang="en-US" sz="7167" spc="-179" u="none">
                <a:solidFill>
                  <a:srgbClr val="191769"/>
                </a:solidFill>
                <a:latin typeface="HK Grotesk Bold"/>
              </a:rPr>
              <a:t>Политика без дискриминации</a:t>
            </a:r>
          </a:p>
          <a:p>
            <a:pPr algn="l" marL="0" indent="0" lvl="0">
              <a:lnSpc>
                <a:spcPts val="645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90461" y="6594339"/>
            <a:ext cx="5697912" cy="2663961"/>
            <a:chOff x="0" y="0"/>
            <a:chExt cx="7597216" cy="355194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7817" y="-14270"/>
              <a:ext cx="7569399" cy="1302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5"/>
                </a:lnSpc>
                <a:spcBef>
                  <a:spcPct val="0"/>
                </a:spcBef>
              </a:pPr>
              <a:r>
                <a:rPr lang="en-US" sz="3401" spc="-85" u="sng">
                  <a:solidFill>
                    <a:srgbClr val="191769"/>
                  </a:solidFill>
                  <a:latin typeface="HK Grotesk Bold"/>
                </a:rPr>
                <a:t>Защита сотрудников от дискриминации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06696"/>
              <a:ext cx="7597216" cy="1645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47"/>
                </a:lnSpc>
                <a:spcBef>
                  <a:spcPts val="1235"/>
                </a:spcBef>
              </a:pPr>
              <a:r>
                <a:rPr lang="en-US" sz="1136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демонстрируются перед аудиторией. Они служат различным целям, что делает их мощным инструментом для убеждения и преподавания. Для создания потрясающей презентации лучше всего делать доводы более понятными.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73454" y="5143500"/>
            <a:ext cx="4207273" cy="51435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AutoShape 3" id="3"/>
          <p:cNvSpPr/>
          <p:nvPr/>
        </p:nvSpPr>
        <p:spPr>
          <a:xfrm rot="0">
            <a:off x="5666181" y="0"/>
            <a:ext cx="4207273" cy="5143500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873454" y="0"/>
            <a:ext cx="4207273" cy="5143500"/>
          </a:xfrm>
          <a:custGeom>
            <a:avLst/>
            <a:gdLst/>
            <a:ahLst/>
            <a:cxnLst/>
            <a:rect r="r" b="b" t="t" l="l"/>
            <a:pathLst>
              <a:path h="5143500" w="4207273">
                <a:moveTo>
                  <a:pt x="0" y="0"/>
                </a:moveTo>
                <a:lnTo>
                  <a:pt x="4207273" y="0"/>
                </a:lnTo>
                <a:lnTo>
                  <a:pt x="42072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04" t="0" r="-4277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66181" y="5143500"/>
            <a:ext cx="4207273" cy="5143500"/>
          </a:xfrm>
          <a:custGeom>
            <a:avLst/>
            <a:gdLst/>
            <a:ahLst/>
            <a:cxnLst/>
            <a:rect r="r" b="b" t="t" l="l"/>
            <a:pathLst>
              <a:path h="5143500" w="4207273">
                <a:moveTo>
                  <a:pt x="0" y="0"/>
                </a:moveTo>
                <a:lnTo>
                  <a:pt x="4207273" y="0"/>
                </a:lnTo>
                <a:lnTo>
                  <a:pt x="42072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574" t="0" r="-4157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04588"/>
            <a:ext cx="721877" cy="721877"/>
            <a:chOff x="0" y="0"/>
            <a:chExt cx="962502" cy="962502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FFFFFF"/>
                  </a:solidFill>
                  <a:latin typeface="HK Grotesk Light"/>
                </a:rPr>
                <a:t>К+К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1269586" y="4697776"/>
            <a:ext cx="7015679" cy="231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35"/>
              </a:lnSpc>
              <a:spcBef>
                <a:spcPct val="0"/>
              </a:spcBef>
            </a:pPr>
            <a:r>
              <a:rPr lang="en-US" sz="9706" spc="-242" u="none">
                <a:solidFill>
                  <a:srgbClr val="FFFFFF"/>
                </a:solidFill>
                <a:latin typeface="HK Grotesk Bold"/>
              </a:rPr>
              <a:t>Льготы для сотрудников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80727" y="5143500"/>
            <a:ext cx="4207273" cy="5143500"/>
          </a:xfrm>
          <a:custGeom>
            <a:avLst/>
            <a:gdLst/>
            <a:ahLst/>
            <a:cxnLst/>
            <a:rect r="r" b="b" t="t" l="l"/>
            <a:pathLst>
              <a:path h="5143500" w="4207273">
                <a:moveTo>
                  <a:pt x="0" y="0"/>
                </a:moveTo>
                <a:lnTo>
                  <a:pt x="4207273" y="0"/>
                </a:lnTo>
                <a:lnTo>
                  <a:pt x="420727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972" t="0" r="-44406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14080727" y="0"/>
            <a:ext cx="4207273" cy="5143500"/>
          </a:xfrm>
          <a:prstGeom prst="rect">
            <a:avLst/>
          </a:prstGeom>
          <a:solidFill>
            <a:srgbClr val="FFC924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6377398" y="1081747"/>
            <a:ext cx="2784840" cy="2980006"/>
            <a:chOff x="0" y="0"/>
            <a:chExt cx="3713120" cy="397334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5201"/>
              <a:ext cx="3713120" cy="1351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680"/>
                </a:lnSpc>
              </a:pPr>
              <a:r>
                <a:rPr lang="en-US" sz="2094" spc="-52" u="sng">
                  <a:solidFill>
                    <a:srgbClr val="FFFFFF"/>
                  </a:solidFill>
                  <a:latin typeface="HK Grotesk Bold"/>
                </a:rPr>
                <a:t>Медицинская и стоматологическая страховка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20375"/>
              <a:ext cx="3713120" cy="1952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демонстрируются перед аудиторией.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584671" y="6532979"/>
            <a:ext cx="2784840" cy="2364542"/>
            <a:chOff x="0" y="0"/>
            <a:chExt cx="3713120" cy="315272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4369"/>
              <a:ext cx="3713120" cy="67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95"/>
                </a:lnSpc>
                <a:spcBef>
                  <a:spcPct val="0"/>
                </a:spcBef>
              </a:pPr>
              <a:r>
                <a:rPr lang="en-US" sz="3199" spc="-79" u="sng">
                  <a:solidFill>
                    <a:srgbClr val="FFFFFF"/>
                  </a:solidFill>
                  <a:latin typeface="HK Grotesk Bold"/>
                </a:rPr>
                <a:t>Образование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99756"/>
              <a:ext cx="3713120" cy="1952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демонстрируются перед аудиторией.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91944" y="1389479"/>
            <a:ext cx="2784840" cy="2364542"/>
            <a:chOff x="0" y="0"/>
            <a:chExt cx="3713120" cy="315272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5270"/>
              <a:ext cx="3713120" cy="588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0"/>
                </a:lnSpc>
                <a:spcBef>
                  <a:spcPct val="0"/>
                </a:spcBef>
              </a:pPr>
              <a:r>
                <a:rPr lang="en-US" sz="2805" spc="-70" u="sng">
                  <a:solidFill>
                    <a:srgbClr val="191769"/>
                  </a:solidFill>
                  <a:latin typeface="HK Grotesk Bold"/>
                </a:rPr>
                <a:t>Выход на пенсию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99756"/>
              <a:ext cx="3713120" cy="1952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демонстрируются перед аудиторией.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07443" y="0"/>
            <a:ext cx="16780557" cy="8827817"/>
          </a:xfrm>
          <a:prstGeom prst="rect">
            <a:avLst/>
          </a:prstGeom>
          <a:solidFill>
            <a:srgbClr val="FDCBD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941573" y="1188466"/>
            <a:ext cx="5113141" cy="6450885"/>
          </a:xfrm>
          <a:custGeom>
            <a:avLst/>
            <a:gdLst/>
            <a:ahLst/>
            <a:cxnLst/>
            <a:rect r="r" b="b" t="t" l="l"/>
            <a:pathLst>
              <a:path h="6450885" w="5113141">
                <a:moveTo>
                  <a:pt x="0" y="0"/>
                </a:moveTo>
                <a:lnTo>
                  <a:pt x="5113141" y="0"/>
                </a:lnTo>
                <a:lnTo>
                  <a:pt x="5113141" y="6450885"/>
                </a:lnTo>
                <a:lnTo>
                  <a:pt x="0" y="645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08" t="0" r="-58900" b="-1343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41679" y="832095"/>
            <a:ext cx="2756464" cy="73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31"/>
              </a:lnSpc>
              <a:spcBef>
                <a:spcPct val="0"/>
              </a:spcBef>
            </a:pPr>
            <a:r>
              <a:rPr lang="en-US" sz="2550" spc="-63" u="sng">
                <a:solidFill>
                  <a:srgbClr val="191769"/>
                </a:solidFill>
                <a:latin typeface="HK Grotesk Bold"/>
              </a:rPr>
              <a:t>Ресурсы для нового сотрудника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688543" y="1025595"/>
            <a:ext cx="6495335" cy="6163747"/>
            <a:chOff x="0" y="0"/>
            <a:chExt cx="8660446" cy="821832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6700"/>
              <a:ext cx="8660446" cy="5454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43"/>
                </a:lnSpc>
              </a:pPr>
              <a:r>
                <a:rPr lang="en-US" sz="8799" spc="-219">
                  <a:solidFill>
                    <a:srgbClr val="191769"/>
                  </a:solidFill>
                  <a:latin typeface="HK Grotesk Bold"/>
                </a:rPr>
                <a:t>Поездки, праздники компании и отпуск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104800"/>
              <a:ext cx="8660446" cy="1837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00"/>
                </a:lnSpc>
                <a:spcBef>
                  <a:spcPts val="1650"/>
                </a:spcBef>
              </a:pPr>
              <a:r>
                <a:rPr lang="en-US" sz="1517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B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600200"/>
            <a:ext cx="15647287" cy="8686800"/>
          </a:xfrm>
          <a:prstGeom prst="rect">
            <a:avLst/>
          </a:prstGeom>
          <a:solidFill>
            <a:srgbClr val="469BD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96003" y="3082888"/>
            <a:ext cx="5179597" cy="6066753"/>
          </a:xfrm>
          <a:custGeom>
            <a:avLst/>
            <a:gdLst/>
            <a:ahLst/>
            <a:cxnLst/>
            <a:rect r="r" b="b" t="t" l="l"/>
            <a:pathLst>
              <a:path h="6066753" w="5179597">
                <a:moveTo>
                  <a:pt x="0" y="0"/>
                </a:moveTo>
                <a:lnTo>
                  <a:pt x="5179598" y="0"/>
                </a:lnTo>
                <a:lnTo>
                  <a:pt x="5179598" y="6066753"/>
                </a:lnTo>
                <a:lnTo>
                  <a:pt x="0" y="6066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56" t="0" r="-41156" b="-37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7822" y="2756609"/>
            <a:ext cx="2665875" cy="70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35"/>
              </a:lnSpc>
              <a:spcBef>
                <a:spcPct val="0"/>
              </a:spcBef>
            </a:pPr>
            <a:r>
              <a:rPr lang="en-US" sz="2464" spc="-61" u="sng">
                <a:solidFill>
                  <a:srgbClr val="191769"/>
                </a:solidFill>
                <a:latin typeface="HK Grotesk Bold"/>
              </a:rPr>
              <a:t>Добро пожаловать в нашу компанию!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98362" y="667762"/>
            <a:ext cx="721877" cy="721877"/>
            <a:chOff x="0" y="0"/>
            <a:chExt cx="962502" cy="962502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63100" y="2856054"/>
            <a:ext cx="7188325" cy="4574892"/>
            <a:chOff x="0" y="0"/>
            <a:chExt cx="9584433" cy="60998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884398"/>
              <a:ext cx="7859471" cy="1101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80"/>
                </a:lnSpc>
                <a:spcBef>
                  <a:spcPct val="0"/>
                </a:spcBef>
              </a:pPr>
              <a:r>
                <a:rPr lang="en-US" sz="2865" spc="-71" u="sng">
                  <a:solidFill>
                    <a:srgbClr val="191769"/>
                  </a:solidFill>
                  <a:latin typeface="HK Grotesk Bold"/>
                </a:rPr>
                <a:t>Звоните +7 (123) 456-78-90 или пишите на privyet@super-website.ru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47852"/>
              <a:ext cx="9584433" cy="412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12000" spc="-300">
                  <a:solidFill>
                    <a:srgbClr val="FFFFFF"/>
                  </a:solidFill>
                  <a:latin typeface="HK Grotesk Bold"/>
                </a:rPr>
                <a:t>Остались вопросы?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68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459183"/>
            <a:ext cx="16780557" cy="8827817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116672" y="2685861"/>
            <a:ext cx="5407574" cy="6572439"/>
          </a:xfrm>
          <a:custGeom>
            <a:avLst/>
            <a:gdLst/>
            <a:ahLst/>
            <a:cxnLst/>
            <a:rect r="r" b="b" t="t" l="l"/>
            <a:pathLst>
              <a:path h="6572439" w="5407574">
                <a:moveTo>
                  <a:pt x="0" y="0"/>
                </a:moveTo>
                <a:lnTo>
                  <a:pt x="5407574" y="0"/>
                </a:lnTo>
                <a:lnTo>
                  <a:pt x="5407574" y="6572439"/>
                </a:lnTo>
                <a:lnTo>
                  <a:pt x="0" y="6572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12" t="-38719" r="-30675" b="-5417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5569" y="1075078"/>
            <a:ext cx="8380296" cy="170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18"/>
              </a:lnSpc>
            </a:pPr>
            <a:r>
              <a:rPr lang="en-US" sz="7800" spc="-195">
                <a:solidFill>
                  <a:srgbClr val="FFFFFF"/>
                </a:solidFill>
                <a:latin typeface="HK Grotesk Bold"/>
              </a:rPr>
              <a:t>Добро пожаловать в нашу компанию!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091205"/>
            <a:ext cx="5707850" cy="3167095"/>
            <a:chOff x="0" y="0"/>
            <a:chExt cx="7610466" cy="42227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85851"/>
              <a:ext cx="7610466" cy="2136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7"/>
                </a:lnSpc>
                <a:spcBef>
                  <a:spcPts val="1595"/>
                </a:spcBef>
              </a:pPr>
              <a:r>
                <a:rPr lang="en-US" sz="1467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35699"/>
              <a:ext cx="7610466" cy="95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68"/>
                </a:lnSpc>
                <a:spcBef>
                  <a:spcPct val="0"/>
                </a:spcBef>
              </a:pPr>
              <a:r>
                <a:rPr lang="en-US" sz="2494" spc="-62" u="sng">
                  <a:solidFill>
                    <a:srgbClr val="191769"/>
                  </a:solidFill>
                  <a:latin typeface="HK Grotesk Bold"/>
                </a:rPr>
                <a:t>В этой книге есть все необходимое, что вам нужно знать как новому сотруднику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782562"/>
            <a:ext cx="721877" cy="721877"/>
            <a:chOff x="0" y="0"/>
            <a:chExt cx="962502" cy="962502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425759"/>
            <a:ext cx="16230600" cy="9539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21877" cy="721877"/>
            <a:chOff x="0" y="0"/>
            <a:chExt cx="962502" cy="96250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257475"/>
            <a:ext cx="8614403" cy="1494604"/>
            <a:chOff x="0" y="0"/>
            <a:chExt cx="11485870" cy="199280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4775"/>
              <a:ext cx="11485870" cy="1032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544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191769"/>
                  </a:solidFill>
                  <a:latin typeface="HK Grotesk Bold"/>
                </a:rPr>
                <a:t>История компании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42800"/>
              <a:ext cx="7610466" cy="550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08"/>
                </a:lnSpc>
                <a:spcBef>
                  <a:spcPct val="0"/>
                </a:spcBef>
              </a:pPr>
              <a:r>
                <a:rPr lang="en-US" sz="2800" spc="-70" u="sng">
                  <a:solidFill>
                    <a:srgbClr val="191769"/>
                  </a:solidFill>
                  <a:latin typeface="HK Grotesk Bold"/>
                </a:rPr>
                <a:t>Вехи истории нашей компании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324788"/>
            <a:ext cx="2778873" cy="3933512"/>
            <a:chOff x="0" y="0"/>
            <a:chExt cx="3705165" cy="5244683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95446" cy="294693"/>
            </a:xfrm>
            <a:prstGeom prst="rect">
              <a:avLst/>
            </a:prstGeom>
            <a:solidFill>
              <a:srgbClr val="FFC924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275574"/>
              <a:ext cx="3705165" cy="58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84"/>
                </a:lnSpc>
              </a:pPr>
              <a:r>
                <a:rPr lang="en-US" sz="2800" spc="-70">
                  <a:solidFill>
                    <a:srgbClr val="191769"/>
                  </a:solidFill>
                  <a:latin typeface="HK Grotesk Bold"/>
                </a:rPr>
                <a:t>2012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01051"/>
              <a:ext cx="3705165" cy="279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80427" y="5324788"/>
            <a:ext cx="2778873" cy="3933512"/>
            <a:chOff x="0" y="0"/>
            <a:chExt cx="3705165" cy="5244683"/>
          </a:xfrm>
        </p:grpSpPr>
        <p:sp>
          <p:nvSpPr>
            <p:cNvPr name="AutoShape 15" id="15"/>
            <p:cNvSpPr/>
            <p:nvPr/>
          </p:nvSpPr>
          <p:spPr>
            <a:xfrm rot="0">
              <a:off x="0" y="0"/>
              <a:ext cx="295446" cy="294693"/>
            </a:xfrm>
            <a:prstGeom prst="rect">
              <a:avLst/>
            </a:prstGeom>
            <a:solidFill>
              <a:srgbClr val="469BD8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1275574"/>
              <a:ext cx="3705165" cy="58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84"/>
                </a:lnSpc>
              </a:pPr>
              <a:r>
                <a:rPr lang="en-US" sz="2800" spc="-70">
                  <a:solidFill>
                    <a:srgbClr val="191769"/>
                  </a:solidFill>
                  <a:latin typeface="HK Grotesk Bold"/>
                </a:rPr>
                <a:t>2017 - 2018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01051"/>
              <a:ext cx="3705165" cy="279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512609" y="5324788"/>
            <a:ext cx="2778873" cy="3933512"/>
            <a:chOff x="0" y="0"/>
            <a:chExt cx="3705165" cy="5244683"/>
          </a:xfrm>
        </p:grpSpPr>
        <p:sp>
          <p:nvSpPr>
            <p:cNvPr name="AutoShape 19" id="19"/>
            <p:cNvSpPr/>
            <p:nvPr/>
          </p:nvSpPr>
          <p:spPr>
            <a:xfrm rot="0">
              <a:off x="0" y="0"/>
              <a:ext cx="295446" cy="294693"/>
            </a:xfrm>
            <a:prstGeom prst="rect">
              <a:avLst/>
            </a:prstGeom>
            <a:solidFill>
              <a:srgbClr val="DF682D"/>
            </a:solid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1275574"/>
              <a:ext cx="3705165" cy="58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84"/>
                </a:lnSpc>
              </a:pPr>
              <a:r>
                <a:rPr lang="en-US" sz="2800" spc="-70">
                  <a:solidFill>
                    <a:srgbClr val="191769"/>
                  </a:solidFill>
                  <a:latin typeface="HK Grotesk Bold"/>
                </a:rPr>
                <a:t>2013 - 2014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301051"/>
              <a:ext cx="3705165" cy="279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996518" y="5324788"/>
            <a:ext cx="2778873" cy="3933512"/>
            <a:chOff x="0" y="0"/>
            <a:chExt cx="3705165" cy="5244683"/>
          </a:xfrm>
        </p:grpSpPr>
        <p:sp>
          <p:nvSpPr>
            <p:cNvPr name="AutoShape 23" id="23"/>
            <p:cNvSpPr/>
            <p:nvPr/>
          </p:nvSpPr>
          <p:spPr>
            <a:xfrm rot="0">
              <a:off x="0" y="0"/>
              <a:ext cx="295446" cy="294693"/>
            </a:xfrm>
            <a:prstGeom prst="rect">
              <a:avLst/>
            </a:prstGeom>
            <a:solidFill>
              <a:srgbClr val="62A25D"/>
            </a:solid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275574"/>
              <a:ext cx="3705165" cy="58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84"/>
                </a:lnSpc>
              </a:pPr>
              <a:r>
                <a:rPr lang="en-US" sz="2800" spc="-70">
                  <a:solidFill>
                    <a:srgbClr val="191769"/>
                  </a:solidFill>
                  <a:latin typeface="HK Grotesk Bold"/>
                </a:rPr>
                <a:t>2015 - 2016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301051"/>
              <a:ext cx="3705165" cy="279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64"/>
                </a:lnSpc>
              </a:pPr>
              <a:r>
                <a:rPr lang="en-US" sz="1189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FC92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07030" y="2918085"/>
            <a:ext cx="5707574" cy="4450830"/>
            <a:chOff x="0" y="0"/>
            <a:chExt cx="7610099" cy="59344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05999"/>
              <a:ext cx="6444633" cy="192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6"/>
                </a:lnSpc>
                <a:spcBef>
                  <a:spcPts val="1437"/>
                </a:spcBef>
              </a:pPr>
              <a:r>
                <a:rPr lang="en-US" sz="1321" u="none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7642"/>
              <a:ext cx="7610099" cy="2860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088"/>
                </a:lnSpc>
              </a:pPr>
              <a:r>
                <a:rPr lang="en-US" sz="8088" spc="-202">
                  <a:solidFill>
                    <a:srgbClr val="191769"/>
                  </a:solidFill>
                  <a:latin typeface="HK Grotesk Bold"/>
                </a:rPr>
                <a:t>Более 7 лет в бизнесе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86150" y="2918085"/>
            <a:ext cx="5707574" cy="4450830"/>
            <a:chOff x="0" y="0"/>
            <a:chExt cx="7610099" cy="593444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05999"/>
              <a:ext cx="6444633" cy="192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6"/>
                </a:lnSpc>
                <a:spcBef>
                  <a:spcPts val="1437"/>
                </a:spcBef>
              </a:pPr>
              <a:r>
                <a:rPr lang="en-US" sz="1321" u="none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3940"/>
              <a:ext cx="7610099" cy="231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7"/>
                </a:lnSpc>
              </a:pPr>
              <a:r>
                <a:rPr lang="en-US" sz="6507" spc="-162">
                  <a:solidFill>
                    <a:srgbClr val="FFFFFF"/>
                  </a:solidFill>
                  <a:latin typeface="HK Grotesk Bold"/>
                </a:rPr>
                <a:t>2 офиса в разных странах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62A2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DF682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07030" y="2918085"/>
            <a:ext cx="5707574" cy="4450830"/>
            <a:chOff x="0" y="0"/>
            <a:chExt cx="7610099" cy="59344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05999"/>
              <a:ext cx="6444633" cy="192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6"/>
                </a:lnSpc>
                <a:spcBef>
                  <a:spcPts val="1437"/>
                </a:spcBef>
              </a:pPr>
              <a:r>
                <a:rPr lang="en-US" sz="1321" u="none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7455"/>
              <a:ext cx="7610099" cy="2841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035"/>
                </a:lnSpc>
              </a:pPr>
              <a:r>
                <a:rPr lang="en-US" sz="8035" spc="-200">
                  <a:solidFill>
                    <a:srgbClr val="FFFFFF"/>
                  </a:solidFill>
                  <a:latin typeface="HK Grotesk Bold"/>
                </a:rPr>
                <a:t>12</a:t>
              </a:r>
            </a:p>
            <a:p>
              <a:pPr marL="0" indent="0" lvl="0">
                <a:lnSpc>
                  <a:spcPts val="8035"/>
                </a:lnSpc>
              </a:pPr>
              <a:r>
                <a:rPr lang="en-US" sz="8035" spc="-200">
                  <a:solidFill>
                    <a:srgbClr val="FFFFFF"/>
                  </a:solidFill>
                  <a:latin typeface="HK Grotesk Bold"/>
                </a:rPr>
                <a:t>отделов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86150" y="2406234"/>
            <a:ext cx="5707574" cy="5474531"/>
            <a:chOff x="0" y="0"/>
            <a:chExt cx="7610099" cy="72993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170934"/>
              <a:ext cx="6444633" cy="192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16"/>
                </a:lnSpc>
                <a:spcBef>
                  <a:spcPts val="1437"/>
                </a:spcBef>
              </a:pPr>
              <a:r>
                <a:rPr lang="en-US" sz="1321" u="none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0902"/>
              <a:ext cx="7610099" cy="4111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928"/>
                </a:lnSpc>
              </a:pPr>
              <a:r>
                <a:rPr lang="en-US" sz="5928" spc="-148">
                  <a:solidFill>
                    <a:srgbClr val="FFFFFF"/>
                  </a:solidFill>
                  <a:latin typeface="HK Grotesk Bold"/>
                </a:rPr>
                <a:t>185 сотрудников на полной занятости и это не предел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575113" y="0"/>
            <a:ext cx="4712887" cy="5143500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390448" y="5143500"/>
            <a:ext cx="4897552" cy="5410901"/>
          </a:xfrm>
          <a:custGeom>
            <a:avLst/>
            <a:gdLst/>
            <a:ahLst/>
            <a:cxnLst/>
            <a:rect r="r" b="b" t="t" l="l"/>
            <a:pathLst>
              <a:path h="5410901" w="4897552">
                <a:moveTo>
                  <a:pt x="0" y="0"/>
                </a:moveTo>
                <a:lnTo>
                  <a:pt x="4897552" y="0"/>
                </a:lnTo>
                <a:lnTo>
                  <a:pt x="4897552" y="5410901"/>
                </a:lnTo>
                <a:lnTo>
                  <a:pt x="0" y="541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861" t="0" r="-32861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862226" y="5143500"/>
            <a:ext cx="4712887" cy="5143500"/>
          </a:xfrm>
          <a:prstGeom prst="rect">
            <a:avLst/>
          </a:prstGeom>
          <a:solidFill>
            <a:srgbClr val="DF682D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721877" cy="721877"/>
            <a:chOff x="0" y="0"/>
            <a:chExt cx="962502" cy="962502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FFFFFF"/>
                  </a:solidFill>
                  <a:latin typeface="HK Grotesk Light"/>
                </a:rPr>
                <a:t>К+К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62226" y="-267401"/>
            <a:ext cx="4712887" cy="5410901"/>
          </a:xfrm>
          <a:custGeom>
            <a:avLst/>
            <a:gdLst/>
            <a:ahLst/>
            <a:cxnLst/>
            <a:rect r="r" b="b" t="t" l="l"/>
            <a:pathLst>
              <a:path h="5410901" w="4712887">
                <a:moveTo>
                  <a:pt x="0" y="0"/>
                </a:moveTo>
                <a:lnTo>
                  <a:pt x="4712887" y="0"/>
                </a:lnTo>
                <a:lnTo>
                  <a:pt x="4712887" y="5410901"/>
                </a:lnTo>
                <a:lnTo>
                  <a:pt x="0" y="5410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78" t="-3865" r="-40494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318767" y="1770709"/>
            <a:ext cx="3225579" cy="1602082"/>
            <a:chOff x="0" y="0"/>
            <a:chExt cx="4300772" cy="213611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0984"/>
              <a:ext cx="4300772" cy="506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0"/>
                </a:lnSpc>
                <a:spcBef>
                  <a:spcPct val="0"/>
                </a:spcBef>
              </a:pPr>
              <a:r>
                <a:rPr lang="en-US" sz="2586" spc="-64" u="sng">
                  <a:solidFill>
                    <a:srgbClr val="191769"/>
                  </a:solidFill>
                  <a:latin typeface="HK Grotesk Bold"/>
                </a:rPr>
                <a:t>Прасковья Кузнецова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39370"/>
              <a:ext cx="4300772" cy="897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5"/>
                </a:lnSpc>
                <a:spcBef>
                  <a:spcPts val="2059"/>
                </a:spcBef>
              </a:pPr>
              <a:r>
                <a:rPr lang="en-US" sz="1893">
                  <a:solidFill>
                    <a:srgbClr val="191769"/>
                  </a:solidFill>
                  <a:latin typeface="Open Sans"/>
                </a:rPr>
                <a:t>Соучредитель и главный исполнительный директор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05880" y="7047909"/>
            <a:ext cx="3225579" cy="1602082"/>
            <a:chOff x="0" y="0"/>
            <a:chExt cx="4300772" cy="213611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2588"/>
              <a:ext cx="4300772" cy="723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55"/>
                </a:lnSpc>
                <a:spcBef>
                  <a:spcPct val="0"/>
                </a:spcBef>
              </a:pPr>
              <a:r>
                <a:rPr lang="en-US" sz="3653" spc="-91" u="sng">
                  <a:solidFill>
                    <a:srgbClr val="FFFFFF"/>
                  </a:solidFill>
                  <a:latin typeface="HK Grotesk Bold"/>
                </a:rPr>
                <a:t>Роман Романов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239370"/>
              <a:ext cx="4300772" cy="897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45"/>
                </a:lnSpc>
                <a:spcBef>
                  <a:spcPts val="2059"/>
                </a:spcBef>
              </a:pPr>
              <a:r>
                <a:rPr lang="en-US" sz="1893">
                  <a:solidFill>
                    <a:srgbClr val="FFFFFF"/>
                  </a:solidFill>
                  <a:latin typeface="Open Sans"/>
                </a:rPr>
                <a:t>Соучредитель и главный директор по производству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278574"/>
            <a:ext cx="5973904" cy="4479301"/>
            <a:chOff x="0" y="0"/>
            <a:chExt cx="7965205" cy="597240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38125"/>
              <a:ext cx="7965205" cy="4265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2022"/>
                </a:lnSpc>
                <a:spcBef>
                  <a:spcPct val="0"/>
                </a:spcBef>
              </a:pPr>
              <a:r>
                <a:rPr lang="en-US" sz="12143">
                  <a:solidFill>
                    <a:srgbClr val="FFFFFF"/>
                  </a:solidFill>
                  <a:latin typeface="HK Grotesk Bold"/>
                </a:rPr>
                <a:t>Рабочая группа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344822"/>
              <a:ext cx="7965205" cy="576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01"/>
                </a:lnSpc>
                <a:spcBef>
                  <a:spcPct val="0"/>
                </a:spcBef>
              </a:pPr>
              <a:r>
                <a:rPr lang="en-US" sz="2884" spc="-72" u="sng">
                  <a:solidFill>
                    <a:srgbClr val="FFC924"/>
                  </a:solidFill>
                  <a:latin typeface="HK Grotesk Bold"/>
                </a:rPr>
                <a:t>Познакомьтесь с нашими лидерами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572000" y="0"/>
            <a:ext cx="4572000" cy="5143500"/>
          </a:xfrm>
          <a:prstGeom prst="rect">
            <a:avLst/>
          </a:prstGeom>
          <a:solidFill>
            <a:srgbClr val="DF682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392855" y="5143500"/>
            <a:ext cx="4751145" cy="5143500"/>
          </a:xfrm>
          <a:custGeom>
            <a:avLst/>
            <a:gdLst/>
            <a:ahLst/>
            <a:cxnLst/>
            <a:rect r="r" b="b" t="t" l="l"/>
            <a:pathLst>
              <a:path h="5143500" w="4751145">
                <a:moveTo>
                  <a:pt x="0" y="0"/>
                </a:moveTo>
                <a:lnTo>
                  <a:pt x="4751145" y="0"/>
                </a:lnTo>
                <a:lnTo>
                  <a:pt x="475114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78" r="0" b="-19278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5143500"/>
            <a:ext cx="4572000" cy="5143500"/>
          </a:xfrm>
          <a:prstGeom prst="rect">
            <a:avLst/>
          </a:prstGeom>
          <a:solidFill>
            <a:srgbClr val="62A25D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572000" cy="5143500"/>
          </a:xfrm>
          <a:custGeom>
            <a:avLst/>
            <a:gdLst/>
            <a:ahLst/>
            <a:cxnLst/>
            <a:rect r="r" b="b" t="t" l="l"/>
            <a:pathLst>
              <a:path h="5143500" w="45720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19" t="-22738" r="-18166" b="-5531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71766" y="1060008"/>
            <a:ext cx="2793324" cy="3023483"/>
            <a:chOff x="0" y="0"/>
            <a:chExt cx="3724432" cy="40313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947"/>
              <a:ext cx="3724432" cy="1207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50"/>
                </a:lnSpc>
                <a:spcBef>
                  <a:spcPct val="0"/>
                </a:spcBef>
              </a:pPr>
              <a:r>
                <a:rPr lang="en-US" sz="2117" spc="-52" u="sng">
                  <a:solidFill>
                    <a:srgbClr val="FFFFFF"/>
                  </a:solidFill>
                  <a:latin typeface="HK Grotesk Bold"/>
                </a:rPr>
                <a:t>Принципы безопасности компании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21493"/>
              <a:ext cx="3724432" cy="2249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98"/>
                </a:lnSpc>
                <a:spcBef>
                  <a:spcPts val="1123"/>
                </a:spcBef>
              </a:pPr>
              <a:r>
                <a:rPr lang="en-US" sz="1033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9338" y="6183045"/>
            <a:ext cx="2793324" cy="3023483"/>
            <a:chOff x="0" y="0"/>
            <a:chExt cx="3724432" cy="403131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3388"/>
              <a:ext cx="3724432" cy="854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78"/>
                </a:lnSpc>
                <a:spcBef>
                  <a:spcPct val="0"/>
                </a:spcBef>
              </a:pPr>
              <a:r>
                <a:rPr lang="en-US" sz="2233" spc="-55" u="sng">
                  <a:solidFill>
                    <a:srgbClr val="FFFFFF"/>
                  </a:solidFill>
                  <a:latin typeface="HK Grotesk Bold"/>
                </a:rPr>
                <a:t>Оборудование для цифровых технологий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21493"/>
              <a:ext cx="3724432" cy="2249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98"/>
                </a:lnSpc>
                <a:spcBef>
                  <a:spcPts val="1123"/>
                </a:spcBef>
              </a:pPr>
              <a:r>
                <a:rPr lang="en-US" sz="1033" u="none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536855" y="5143500"/>
            <a:ext cx="4751145" cy="5143500"/>
          </a:xfrm>
          <a:custGeom>
            <a:avLst/>
            <a:gdLst/>
            <a:ahLst/>
            <a:cxnLst/>
            <a:rect r="r" b="b" t="t" l="l"/>
            <a:pathLst>
              <a:path h="5143500" w="4751145">
                <a:moveTo>
                  <a:pt x="0" y="0"/>
                </a:moveTo>
                <a:lnTo>
                  <a:pt x="4751145" y="0"/>
                </a:lnTo>
                <a:lnTo>
                  <a:pt x="475114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907" t="-23388" r="-16793" b="-893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0"/>
            <a:ext cx="4572000" cy="5143500"/>
          </a:xfrm>
          <a:custGeom>
            <a:avLst/>
            <a:gdLst/>
            <a:ahLst/>
            <a:cxnLst/>
            <a:rect r="r" b="b" t="t" l="l"/>
            <a:pathLst>
              <a:path h="5143500" w="45720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6" r="0" b="-29387"/>
            </a:stretch>
          </a:blipFill>
        </p:spPr>
      </p:sp>
      <p:sp>
        <p:nvSpPr>
          <p:cNvPr name="AutoShape 14" id="14"/>
          <p:cNvSpPr/>
          <p:nvPr/>
        </p:nvSpPr>
        <p:spPr>
          <a:xfrm rot="0">
            <a:off x="13716000" y="0"/>
            <a:ext cx="4572000" cy="5143500"/>
          </a:xfrm>
          <a:prstGeom prst="rect">
            <a:avLst/>
          </a:prstGeom>
          <a:solidFill>
            <a:srgbClr val="FFC924"/>
          </a:solidFill>
        </p:spPr>
      </p:sp>
      <p:sp>
        <p:nvSpPr>
          <p:cNvPr name="AutoShape 15" id="15"/>
          <p:cNvSpPr/>
          <p:nvPr/>
        </p:nvSpPr>
        <p:spPr>
          <a:xfrm rot="0">
            <a:off x="9144000" y="5143500"/>
            <a:ext cx="4572000" cy="5143500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TextBox 16" id="16"/>
          <p:cNvSpPr txBox="true"/>
          <p:nvPr/>
        </p:nvSpPr>
        <p:spPr>
          <a:xfrm rot="0">
            <a:off x="14462148" y="1596461"/>
            <a:ext cx="3079703" cy="198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4667" spc="-116" u="sng">
                <a:solidFill>
                  <a:srgbClr val="191769"/>
                </a:solidFill>
                <a:latin typeface="HK Grotesk Bold"/>
              </a:rPr>
              <a:t>Набор для нового сотрудника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033338" y="6403169"/>
            <a:ext cx="2793324" cy="2583236"/>
            <a:chOff x="0" y="0"/>
            <a:chExt cx="3724432" cy="34443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35468"/>
              <a:ext cx="3724432" cy="373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94"/>
                </a:lnSpc>
                <a:spcBef>
                  <a:spcPct val="0"/>
                </a:spcBef>
              </a:pPr>
              <a:r>
                <a:rPr lang="en-US" sz="1886" spc="-47" u="sng">
                  <a:solidFill>
                    <a:srgbClr val="FFFFFF"/>
                  </a:solidFill>
                  <a:latin typeface="HK Grotesk Bold"/>
                </a:rPr>
                <a:t>Корпоративные продукты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34497"/>
              <a:ext cx="3724432" cy="2249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98"/>
                </a:lnSpc>
                <a:spcBef>
                  <a:spcPts val="1123"/>
                </a:spcBef>
              </a:pPr>
              <a:r>
                <a:rPr lang="en-US" sz="1033" u="none">
                  <a:solidFill>
                    <a:srgbClr val="FFFFFF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74344" y="3574618"/>
            <a:ext cx="9525" cy="5882560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4541232"/>
            <a:ext cx="3135918" cy="3949332"/>
            <a:chOff x="0" y="0"/>
            <a:chExt cx="4181225" cy="52657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4181225" cy="1005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77"/>
                </a:lnSpc>
              </a:pPr>
              <a:r>
                <a:rPr lang="en-US" sz="2326" spc="-58">
                  <a:solidFill>
                    <a:srgbClr val="191769"/>
                  </a:solidFill>
                  <a:latin typeface="HK Grotesk Bold"/>
                </a:rPr>
                <a:t>Информационный бланк для сотрудников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17772"/>
              <a:ext cx="4181225" cy="315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1"/>
                </a:lnSpc>
              </a:pPr>
              <a:r>
                <a:rPr lang="en-US" sz="1336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37423" y="1028700"/>
            <a:ext cx="721877" cy="721877"/>
            <a:chOff x="0" y="0"/>
            <a:chExt cx="962502" cy="962502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962502" cy="962502"/>
              <a:chOff x="-2540" y="-254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191769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96577" y="292570"/>
              <a:ext cx="769348" cy="4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8"/>
                </a:lnSpc>
              </a:pPr>
              <a:r>
                <a:rPr lang="en-US" sz="2251">
                  <a:solidFill>
                    <a:srgbClr val="191769"/>
                  </a:solidFill>
                  <a:latin typeface="HK Grotesk Light"/>
                </a:rPr>
                <a:t>К+К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9139238" y="3574618"/>
            <a:ext cx="9525" cy="5882560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5393594" y="4541232"/>
            <a:ext cx="3135918" cy="3949332"/>
            <a:chOff x="0" y="0"/>
            <a:chExt cx="4181225" cy="52657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4181225" cy="1062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79"/>
                </a:lnSpc>
              </a:pPr>
              <a:r>
                <a:rPr lang="en-US" sz="2484" spc="-62">
                  <a:solidFill>
                    <a:srgbClr val="191769"/>
                  </a:solidFill>
                  <a:latin typeface="HK Grotesk Bold"/>
                </a:rPr>
                <a:t>Форма соответствия для приема на работу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17772"/>
              <a:ext cx="4181225" cy="315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1"/>
                </a:lnSpc>
              </a:pPr>
              <a:r>
                <a:rPr lang="en-US" sz="1336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3504131" y="3574618"/>
            <a:ext cx="9525" cy="5882560"/>
          </a:xfrm>
          <a:prstGeom prst="rect">
            <a:avLst/>
          </a:prstGeom>
          <a:solidFill>
            <a:srgbClr val="29285D">
              <a:alpha val="19608"/>
            </a:srgbClr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9758488" y="4541232"/>
            <a:ext cx="3135918" cy="3949332"/>
            <a:chOff x="0" y="0"/>
            <a:chExt cx="4181225" cy="526577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4181225" cy="1161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2"/>
                </a:lnSpc>
              </a:pPr>
              <a:r>
                <a:rPr lang="en-US" sz="2721" spc="-68">
                  <a:solidFill>
                    <a:srgbClr val="191769"/>
                  </a:solidFill>
                  <a:latin typeface="HK Grotesk Bold"/>
                </a:rPr>
                <a:t>Бланк банковского заявления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917772"/>
              <a:ext cx="4181225" cy="315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1"/>
                </a:lnSpc>
              </a:pPr>
              <a:r>
                <a:rPr lang="en-US" sz="1336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23382" y="4541232"/>
            <a:ext cx="3135918" cy="3949332"/>
            <a:chOff x="0" y="0"/>
            <a:chExt cx="4181225" cy="526577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4181225" cy="1195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84"/>
                </a:lnSpc>
              </a:pPr>
              <a:r>
                <a:rPr lang="en-US" sz="2800" spc="-70">
                  <a:solidFill>
                    <a:srgbClr val="191769"/>
                  </a:solidFill>
                  <a:latin typeface="HK Grotesk Bold"/>
                </a:rPr>
                <a:t>Соглашение о приеме на работу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917772"/>
              <a:ext cx="4181225" cy="3150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1"/>
                </a:lnSpc>
              </a:pPr>
              <a:r>
                <a:rPr lang="en-US" sz="1336">
                  <a:solidFill>
                    <a:srgbClr val="191769"/>
                  </a:solidFill>
                  <a:latin typeface="Open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1003275"/>
            <a:ext cx="10609167" cy="1494604"/>
            <a:chOff x="0" y="0"/>
            <a:chExt cx="14145556" cy="199280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4775"/>
              <a:ext cx="14145556" cy="941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099"/>
                </a:lnSpc>
                <a:spcBef>
                  <a:spcPct val="0"/>
                </a:spcBef>
              </a:pPr>
              <a:r>
                <a:rPr lang="en-US" sz="5150">
                  <a:solidFill>
                    <a:srgbClr val="191769"/>
                  </a:solidFill>
                  <a:latin typeface="HK Grotesk Bold"/>
                </a:rPr>
                <a:t>Требования для приема на работу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447703"/>
              <a:ext cx="9372758" cy="501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5"/>
                </a:lnSpc>
                <a:spcBef>
                  <a:spcPct val="0"/>
                </a:spcBef>
              </a:pPr>
              <a:r>
                <a:rPr lang="en-US" sz="2563" spc="-64" u="sng">
                  <a:solidFill>
                    <a:srgbClr val="191769"/>
                  </a:solidFill>
                  <a:latin typeface="HK Grotesk Bold"/>
                </a:rPr>
                <a:t>Не забудьте подать в отдел кадров следующее: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9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29285D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838423" y="8037135"/>
            <a:ext cx="5141112" cy="110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6"/>
              </a:lnSpc>
              <a:spcBef>
                <a:spcPts val="1317"/>
              </a:spcBef>
            </a:pPr>
            <a:r>
              <a:rPr lang="en-US" sz="1211" u="none">
                <a:solidFill>
                  <a:srgbClr val="191769"/>
                </a:solidFill>
                <a:latin typeface="Open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45444" y="8037135"/>
            <a:ext cx="5141112" cy="110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56"/>
              </a:lnSpc>
              <a:spcBef>
                <a:spcPts val="1317"/>
              </a:spcBef>
            </a:pPr>
            <a:r>
              <a:rPr lang="en-US" sz="1211" u="none">
                <a:solidFill>
                  <a:srgbClr val="FFFFFF"/>
                </a:solidFill>
                <a:latin typeface="Open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 В большинстве случаев они представляются перед аудиторией. Они многофункциональны, что делает их мощным инструментом убеждения и обучения.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38423" y="1220416"/>
            <a:ext cx="5141112" cy="6211715"/>
          </a:xfrm>
          <a:custGeom>
            <a:avLst/>
            <a:gdLst/>
            <a:ahLst/>
            <a:cxnLst/>
            <a:rect r="r" b="b" t="t" l="l"/>
            <a:pathLst>
              <a:path h="6211715" w="5141112">
                <a:moveTo>
                  <a:pt x="0" y="0"/>
                </a:moveTo>
                <a:lnTo>
                  <a:pt x="5141112" y="0"/>
                </a:lnTo>
                <a:lnTo>
                  <a:pt x="5141112" y="6211715"/>
                </a:lnTo>
                <a:lnTo>
                  <a:pt x="0" y="621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140" t="0" r="-1609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45444" y="1220416"/>
            <a:ext cx="5141112" cy="6211715"/>
          </a:xfrm>
          <a:custGeom>
            <a:avLst/>
            <a:gdLst/>
            <a:ahLst/>
            <a:cxnLst/>
            <a:rect r="r" b="b" t="t" l="l"/>
            <a:pathLst>
              <a:path h="6211715" w="5141112">
                <a:moveTo>
                  <a:pt x="0" y="0"/>
                </a:moveTo>
                <a:lnTo>
                  <a:pt x="5141112" y="0"/>
                </a:lnTo>
                <a:lnTo>
                  <a:pt x="5141112" y="6211715"/>
                </a:lnTo>
                <a:lnTo>
                  <a:pt x="0" y="6211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073" r="0" b="-120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0968" y="960214"/>
            <a:ext cx="4078797" cy="104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4"/>
              </a:lnSpc>
              <a:spcBef>
                <a:spcPct val="0"/>
              </a:spcBef>
            </a:pPr>
            <a:r>
              <a:rPr lang="en-US" sz="3634" spc="-90" u="sng">
                <a:solidFill>
                  <a:srgbClr val="191769"/>
                </a:solidFill>
                <a:latin typeface="HK Grotesk Bold"/>
              </a:rPr>
              <a:t>Наши пространства для отдыха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1936" y="969739"/>
            <a:ext cx="3631970" cy="105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09"/>
              </a:lnSpc>
              <a:spcBef>
                <a:spcPct val="0"/>
              </a:spcBef>
            </a:pPr>
            <a:r>
              <a:rPr lang="en-US" sz="3702" spc="-92" u="sng">
                <a:solidFill>
                  <a:srgbClr val="FFFFFF"/>
                </a:solidFill>
                <a:latin typeface="HK Grotesk Bold"/>
              </a:rPr>
              <a:t>Организация рабочего места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DAF2Aw93wQw</dc:identifier>
  <dcterms:modified xsi:type="dcterms:W3CDTF">2011-08-01T06:04:30Z</dcterms:modified>
  <cp:revision>1</cp:revision>
  <dc:title>Белая Синяя Зеленая и Желтая Фотоколлаж Современная Ресурсы для Нового Сотрудника Компания Презентация</dc:title>
</cp:coreProperties>
</file>